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.svg" ContentType="image/svg+xml"/>
  <Override PartName="/ppt/media/image30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70" r:id="rId15"/>
    <p:sldId id="337" r:id="rId16"/>
    <p:sldId id="272" r:id="rId17"/>
    <p:sldId id="274" r:id="rId18"/>
    <p:sldId id="275" r:id="rId19"/>
    <p:sldId id="276" r:id="rId20"/>
    <p:sldId id="277" r:id="rId21"/>
    <p:sldId id="279" r:id="rId22"/>
    <p:sldId id="282" r:id="rId23"/>
    <p:sldId id="286" r:id="rId24"/>
    <p:sldId id="305" r:id="rId25"/>
    <p:sldId id="306" r:id="rId26"/>
    <p:sldId id="307" r:id="rId27"/>
    <p:sldId id="308" r:id="rId28"/>
    <p:sldId id="309" r:id="rId29"/>
    <p:sldId id="310" r:id="rId30"/>
    <p:sldId id="312" r:id="rId31"/>
    <p:sldId id="313" r:id="rId32"/>
    <p:sldId id="314" r:id="rId33"/>
    <p:sldId id="315" r:id="rId34"/>
    <p:sldId id="316" r:id="rId35"/>
    <p:sldId id="317" r:id="rId36"/>
    <p:sldId id="319" r:id="rId37"/>
    <p:sldId id="321" r:id="rId38"/>
    <p:sldId id="322" r:id="rId39"/>
    <p:sldId id="324" r:id="rId40"/>
    <p:sldId id="325" r:id="rId41"/>
    <p:sldId id="327" r:id="rId42"/>
    <p:sldId id="372" r:id="rId43"/>
    <p:sldId id="373" r:id="rId44"/>
    <p:sldId id="332" r:id="rId45"/>
    <p:sldId id="333" r:id="rId46"/>
  </p:sldIdLst>
  <p:sldSz cx="9144000" cy="5143500" type="screen16x9"/>
  <p:notesSz cx="5143500" cy="9144000"/>
  <p:embeddedFontLst>
    <p:embeddedFont>
      <p:font typeface="Roboto" panose="02000000000000000000" pitchFamily="34" charset="0"/>
      <p:regular r:id="rId50"/>
      <p:bold r:id="rId51"/>
      <p:italic r:id="rId52"/>
      <p:boldItalic r:id="rId53"/>
    </p:embeddedFont>
    <p:embeddedFont>
      <p:font typeface="Roboto" panose="02000000000000000000" pitchFamily="34" charset="-122"/>
      <p:regular r:id="rId54"/>
    </p:embeddedFont>
    <p:embeddedFont>
      <p:font typeface="Roboto" panose="02000000000000000000" pitchFamily="34" charset="-120"/>
      <p:regular r:id="rId55"/>
    </p:embeddedFont>
    <p:embeddedFont>
      <p:font typeface="Calibri" panose="020F0502020204030204" charset="0"/>
      <p:regular r:id="rId56"/>
      <p:bold r:id="rId57"/>
      <p:italic r:id="rId58"/>
      <p:boldItalic r:id="rId59"/>
    </p:embeddedFont>
    <p:embeddedFont>
      <p:font typeface="等线" panose="02010600030101010101" charset="-122"/>
      <p:regular r:id="rId60"/>
    </p:embeddedFont>
  </p:embeddedFontLst>
  <p:custDataLst>
    <p:tags r:id="rId6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94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gs" Target="tags/tag1.xml"/><Relationship Id="rId60" Type="http://schemas.openxmlformats.org/officeDocument/2006/relationships/font" Target="fonts/font11.fntdata"/><Relationship Id="rId6" Type="http://schemas.openxmlformats.org/officeDocument/2006/relationships/slide" Target="slides/slide3.xml"/><Relationship Id="rId59" Type="http://schemas.openxmlformats.org/officeDocument/2006/relationships/font" Target="fonts/font10.fntdata"/><Relationship Id="rId58" Type="http://schemas.openxmlformats.org/officeDocument/2006/relationships/font" Target="fonts/font9.fntdata"/><Relationship Id="rId57" Type="http://schemas.openxmlformats.org/officeDocument/2006/relationships/font" Target="fonts/font8.fntdata"/><Relationship Id="rId56" Type="http://schemas.openxmlformats.org/officeDocument/2006/relationships/font" Target="fonts/font7.fntdata"/><Relationship Id="rId55" Type="http://schemas.openxmlformats.org/officeDocument/2006/relationships/font" Target="fonts/font6.fntdata"/><Relationship Id="rId54" Type="http://schemas.openxmlformats.org/officeDocument/2006/relationships/font" Target="fonts/font5.fntdata"/><Relationship Id="rId53" Type="http://schemas.openxmlformats.org/officeDocument/2006/relationships/font" Target="fonts/font4.fntdata"/><Relationship Id="rId52" Type="http://schemas.openxmlformats.org/officeDocument/2006/relationships/font" Target="fonts/font3.fntdata"/><Relationship Id="rId51" Type="http://schemas.openxmlformats.org/officeDocument/2006/relationships/font" Target="fonts/font2.fntdata"/><Relationship Id="rId50" Type="http://schemas.openxmlformats.org/officeDocument/2006/relationships/font" Target="fonts/font1.fntdata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black_keyboard_20221011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black_keyboard_20221011/Catalog-bg.sv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black_keyboard_20221011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yellowblack_keyboard_20221011/End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sv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sv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svg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sv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463" y="638175"/>
            <a:ext cx="5168265" cy="1333500"/>
          </a:xfrm>
          <a:prstGeom prst="rect">
            <a:avLst/>
          </a:prstGeom>
          <a:noFill/>
        </p:spPr>
        <p:txBody>
          <a:bodyPr wrap="square" rtlCol="0" anchor="b"/>
          <a:lstStyle/>
          <a:p>
            <a:pPr marL="0" indent="0" algn="l">
              <a:buNone/>
            </a:pPr>
            <a:r>
              <a:rPr lang="en-US" altLang="zh-CN" sz="317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Web</a:t>
            </a:r>
            <a:r>
              <a:rPr lang="zh-CN" altLang="en-US" sz="317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工程项目演示</a:t>
            </a:r>
            <a:endParaRPr lang="en-US" sz="3170" dirty="0"/>
          </a:p>
        </p:txBody>
      </p:sp>
      <p:sp>
        <p:nvSpPr>
          <p:cNvPr id="3" name="Text 1"/>
          <p:cNvSpPr/>
          <p:nvPr/>
        </p:nvSpPr>
        <p:spPr>
          <a:xfrm>
            <a:off x="1087374" y="2914650"/>
            <a:ext cx="1943100" cy="3429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en-US" altLang="en-US" dirty="0">
                <a:solidFill>
                  <a:schemeClr val="bg1"/>
                </a:solidFill>
              </a:rPr>
              <a:t>2023-06-05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652463" y="4329113"/>
            <a:ext cx="1943100" cy="2762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endParaRPr lang="en-US" sz="1200" dirty="0"/>
          </a:p>
        </p:txBody>
      </p:sp>
      <p:sp>
        <p:nvSpPr>
          <p:cNvPr id="7" name="Text 1"/>
          <p:cNvSpPr/>
          <p:nvPr/>
        </p:nvSpPr>
        <p:spPr>
          <a:xfrm>
            <a:off x="652462" y="2185987"/>
            <a:ext cx="2992945" cy="3429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r>
              <a:rPr lang="zh-CN" altLang="zh-CN" sz="20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电影院会员管理系统</a:t>
            </a:r>
            <a:endParaRPr lang="en-US" altLang="en-US" sz="2000" b="1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会员界面设计</a:t>
            </a:r>
            <a:endParaRPr 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716" y="1050346"/>
            <a:ext cx="3903014" cy="1884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2"/>
          <p:cNvSpPr/>
          <p:nvPr/>
        </p:nvSpPr>
        <p:spPr>
          <a:xfrm>
            <a:off x="4827270" y="1050346"/>
            <a:ext cx="4065270" cy="208645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左上角为用户的个人信息，包括用户头像、姓名、会员ID以及卡内的积分。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左下角展示用户的会员卡信息。每名会员可以拥有多张会员卡，根据不同的消费和储值情况可以提升会员卡的等级。用户可以自行进行会员卡的充值以及消费。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右上角展示电影院给会员的讯息，通常为会员提示、生日祝福等。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右下角展示目前上映的电影信息，包括电影时间、价格等。</a:t>
            </a:r>
            <a:endParaRPr lang="en-US" sz="14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4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顶部导航栏的头像实现了用户退出的功能。</a:t>
            </a:r>
            <a:endParaRPr lang="en-US" sz="1400" dirty="0"/>
          </a:p>
        </p:txBody>
      </p:sp>
      <p:sp>
        <p:nvSpPr>
          <p:cNvPr id="8" name="Text 2"/>
          <p:cNvSpPr/>
          <p:nvPr/>
        </p:nvSpPr>
        <p:spPr>
          <a:xfrm>
            <a:off x="287021" y="3431923"/>
            <a:ext cx="3776319" cy="132246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会员界面设计相对比较简单，便于用户进行操作，使信息可以直接全面地展示给用户。</a:t>
            </a:r>
            <a:endParaRPr lang="en-US" sz="153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管理员首页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664579" y="991686"/>
            <a:ext cx="7814841" cy="19431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管理员界面使用多个路由实现，避免了页面多次重复的跳转。在界面左侧导航栏中，提供了会员管理、会员卡管理、商品管理、会员关怀、数据统计的功能。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首页展示了管理员的相关信息，包括个人信息、个人业务情况以及电影的管理。管理员可以添加、修改、删除相应的电影。</a:t>
            </a:r>
            <a:endParaRPr lang="en-US" sz="1535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4844" y="2571750"/>
            <a:ext cx="5274310" cy="2420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会员管理界面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096581"/>
            <a:ext cx="7715250" cy="12573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在会员管理界面中，管理员可以实现会员注册、按条件实现会员查询、兑换商品、查看会员卡、修改以及删除会员相关信息的功能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。</a:t>
            </a:r>
            <a:endParaRPr lang="en-US" sz="1535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4845" y="2136486"/>
            <a:ext cx="5274310" cy="2653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商品兑换</a:t>
            </a:r>
            <a:endParaRPr 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4845" y="1176434"/>
            <a:ext cx="5404132" cy="3499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会员卡管理界面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942537"/>
            <a:ext cx="7715250" cy="12573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此页面展示了会员卡的所有信息，可帮助用户进行充值、消费、挂失的功能。在挂失之后，会员卡会被立即冻结，用户可以自行选择或解冻。</a:t>
            </a:r>
            <a:endParaRPr lang="en-US" sz="1535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0673" y="1783871"/>
            <a:ext cx="5274310" cy="2700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73" y="4665027"/>
            <a:ext cx="5274310" cy="3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会员关怀界面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182185"/>
            <a:ext cx="7715250" cy="6858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管理员可以在此对不同等级的用户发送不同的提示，以及为生日的用户送上祝福及礼品等。</a:t>
            </a:r>
            <a:endParaRPr lang="en-US" sz="1535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2470" y="1990725"/>
            <a:ext cx="5274310" cy="287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3100" y="2085975"/>
            <a:ext cx="1314450" cy="11144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FBD542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02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3914775" y="1762125"/>
            <a:ext cx="3930015" cy="16764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71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第二章 Web应用测试</a:t>
            </a:r>
            <a:endParaRPr lang="en-US" sz="371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第二章 Web应用测试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022" y="1304925"/>
            <a:ext cx="7449207" cy="333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03106" y="1603813"/>
            <a:ext cx="2772760" cy="2483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引言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03106" y="2128016"/>
            <a:ext cx="2772760" cy="2483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测试环境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619625" y="1603813"/>
            <a:ext cx="2772760" cy="2483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测试目标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619625" y="2128016"/>
            <a:ext cx="2772760" cy="2483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测试设计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引言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304925"/>
            <a:ext cx="7715250" cy="10287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本测试报告针对小组项目电影院会员管理系统进行测试。测试目的在于检测项目后端代码功能是否完善、代码质量是否健壮。接下来将针对Mapper层、Service层和Controller层进行测试。</a:t>
            </a:r>
            <a:endParaRPr lang="en-US" sz="153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测试环境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304925"/>
            <a:ext cx="7715250" cy="1371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硬件</a:t>
            </a: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pPr algn="l">
              <a:lnSpc>
                <a:spcPct val="150000"/>
              </a:lnSpc>
              <a:buSzPct val="100000"/>
            </a:pP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软件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测试在本地环境进行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。</a:t>
            </a:r>
            <a:endParaRPr lang="en-US" sz="1535" dirty="0"/>
          </a:p>
        </p:txBody>
      </p:sp>
      <p:sp>
        <p:nvSpPr>
          <p:cNvPr id="5" name="Text 2"/>
          <p:cNvSpPr/>
          <p:nvPr/>
        </p:nvSpPr>
        <p:spPr>
          <a:xfrm>
            <a:off x="1912620" y="1301115"/>
            <a:ext cx="7715250" cy="1371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处理器: AMD Ryzen 5 4600H with Radeon Graphics 3.00 GHz</a:t>
            </a:r>
            <a:endParaRPr lang="en-US" sz="1535" dirty="0"/>
          </a:p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内存: 16.0 GB (15.4 GB 可用)</a:t>
            </a:r>
            <a:endParaRPr lang="en-US" sz="1535" dirty="0"/>
          </a:p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系统类型: 64 位操作系统, 基于 x64 的处理器</a:t>
            </a:r>
            <a:endParaRPr lang="en-US" sz="1535" dirty="0"/>
          </a:p>
        </p:txBody>
      </p:sp>
      <p:sp>
        <p:nvSpPr>
          <p:cNvPr id="6" name="Text 2"/>
          <p:cNvSpPr/>
          <p:nvPr/>
        </p:nvSpPr>
        <p:spPr>
          <a:xfrm>
            <a:off x="1912620" y="2696527"/>
            <a:ext cx="7715250" cy="1371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IDE: IntelliJ IDEA 2023.1</a:t>
            </a:r>
            <a:endParaRPr lang="en-US" sz="1535" dirty="0"/>
          </a:p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浏览器: Google Chrome</a:t>
            </a:r>
            <a:endParaRPr lang="en-US" sz="1535" dirty="0"/>
          </a:p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API测试工具: Postman</a:t>
            </a:r>
            <a:endParaRPr lang="en-US" sz="153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09700" y="276225"/>
            <a:ext cx="3109913" cy="8286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BD542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 CONTENTS 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657350" y="1747837"/>
            <a:ext cx="6667500" cy="24050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第一章 Web应用构建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第二章 Web应用测试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第三章 Web应用运维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第四章 Web应用性能和可用性分析与调优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第五章 Web应用安全性分析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测试设计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144905"/>
            <a:ext cx="1798320" cy="124015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Mapper</a:t>
            </a: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  <a:p>
            <a:pPr algn="l">
              <a:lnSpc>
                <a:spcPct val="150000"/>
              </a:lnSpc>
              <a:buSzPct val="100000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Service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algn="l">
              <a:lnSpc>
                <a:spcPct val="150000"/>
              </a:lnSpc>
              <a:buSzPct val="100000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Controller</a:t>
            </a:r>
            <a:endParaRPr lang="en-US" sz="1535" dirty="0"/>
          </a:p>
        </p:txBody>
      </p:sp>
      <p:sp>
        <p:nvSpPr>
          <p:cNvPr id="5" name="Text 2"/>
          <p:cNvSpPr/>
          <p:nvPr/>
        </p:nvSpPr>
        <p:spPr>
          <a:xfrm>
            <a:off x="2636520" y="1144905"/>
            <a:ext cx="3352800" cy="16897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@SpringBootTest</a:t>
            </a:r>
            <a:endParaRPr lang="en-US" sz="1535" dirty="0"/>
          </a:p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class MyCinemaApplicationTests {</a:t>
            </a:r>
            <a:endParaRPr lang="en-US" sz="1535" dirty="0"/>
          </a:p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// Mapper测试代码省略</a:t>
            </a:r>
            <a:endParaRPr lang="en-US" sz="1535" dirty="0"/>
          </a:p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}</a:t>
            </a:r>
            <a:endParaRPr lang="en-US" sz="1535" dirty="0"/>
          </a:p>
        </p:txBody>
      </p:sp>
      <p:sp>
        <p:nvSpPr>
          <p:cNvPr id="6" name="Text 2"/>
          <p:cNvSpPr/>
          <p:nvPr/>
        </p:nvSpPr>
        <p:spPr>
          <a:xfrm>
            <a:off x="2636520" y="2571750"/>
            <a:ext cx="3314700" cy="16135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@SpringBootTest</a:t>
            </a:r>
            <a:endParaRPr lang="en-US" sz="1535" dirty="0"/>
          </a:p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class MyCinemaApplicationTests {</a:t>
            </a:r>
            <a:endParaRPr lang="en-US" sz="1535" dirty="0"/>
          </a:p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// </a:t>
            </a:r>
            <a:r>
              <a:rPr lang="en-US" sz="1535" dirty="0" err="1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Service测试代码省略</a:t>
            </a:r>
            <a:endParaRPr lang="en-US" sz="1535" dirty="0">
              <a:solidFill>
                <a:srgbClr val="000000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algn="l">
              <a:lnSpc>
                <a:spcPct val="150000"/>
              </a:lnSpc>
              <a:buSzPct val="100000"/>
            </a:pPr>
            <a:r>
              <a:rPr lang="en-US" sz="1535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}</a:t>
            </a:r>
            <a:endParaRPr lang="en-US" sz="1535" dirty="0"/>
          </a:p>
        </p:txBody>
      </p:sp>
      <p:sp>
        <p:nvSpPr>
          <p:cNvPr id="7" name="Text 2"/>
          <p:cNvSpPr/>
          <p:nvPr/>
        </p:nvSpPr>
        <p:spPr>
          <a:xfrm>
            <a:off x="2484120" y="3998595"/>
            <a:ext cx="3467100" cy="107060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>
              <a:lnSpc>
                <a:spcPct val="150000"/>
              </a:lnSpc>
              <a:buSzPct val="100000"/>
            </a:pPr>
            <a:r>
              <a:rPr lang="zh-CN" alt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这层的测试将采用Postman软件进行辅助测试，右侧直接给出对相应API的测试结果。</a:t>
            </a:r>
            <a:endParaRPr lang="zh-CN" alt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b="13361"/>
          <a:stretch>
            <a:fillRect/>
          </a:stretch>
        </p:blipFill>
        <p:spPr>
          <a:xfrm>
            <a:off x="5989320" y="897880"/>
            <a:ext cx="3154680" cy="41713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3100" y="2085975"/>
            <a:ext cx="1314450" cy="11144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FBD542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03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3914775" y="1762125"/>
            <a:ext cx="3930015" cy="16764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71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第三章 Web应用运维</a:t>
            </a:r>
            <a:endParaRPr lang="en-US" sz="371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数据库维护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022" y="1304925"/>
            <a:ext cx="7449207" cy="333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34132" y="1373899"/>
            <a:ext cx="1977259" cy="99322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定期备份：定期对数据库进行备份操作，备份文件妥善保存，不能影响数据库的正常工作。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3630996" y="1373899"/>
            <a:ext cx="1977259" cy="74492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错误修复：监控数据库工作过程，根据监控结果修复数据库出错的部分。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127859" y="1373899"/>
            <a:ext cx="1977259" cy="12415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数据迁移、重组：定期迁移历史数据，减小数据库运行压力，并根据监控结果对数据库空间进行重组。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134132" y="3139637"/>
            <a:ext cx="1977259" cy="99322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空间占用：监控数据库空间占用情况，及时清理不需要的数据文件，并在空间不足时扩充空间。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3630996" y="3139637"/>
            <a:ext cx="1977259" cy="124153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数据库优化：根据监控结果对数据库的运行情况进行优化，例如索引和存储部分，提高数据库的工作效率。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127859" y="3139637"/>
            <a:ext cx="1977259" cy="74492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安全性：定期修改数据库密码，防止病毒入侵或非法访问。</a:t>
            </a:r>
            <a:endParaRPr lang="en-US" sz="1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前端维护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022" y="1304925"/>
            <a:ext cx="7449207" cy="333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76678" y="1755556"/>
            <a:ext cx="6869824" cy="2758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根据用户反馈，及时更新和优化前端页面的布局和样式。</a:t>
            </a:r>
            <a:endParaRPr lang="en-US" sz="1235" dirty="0"/>
          </a:p>
        </p:txBody>
      </p:sp>
      <p:sp>
        <p:nvSpPr>
          <p:cNvPr id="6" name="Text 3"/>
          <p:cNvSpPr/>
          <p:nvPr/>
        </p:nvSpPr>
        <p:spPr>
          <a:xfrm>
            <a:off x="1276678" y="2757980"/>
            <a:ext cx="6869824" cy="2758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修复前端页面的bug和兼容性问题。</a:t>
            </a:r>
            <a:endParaRPr lang="en-US" sz="1235" dirty="0"/>
          </a:p>
        </p:txBody>
      </p:sp>
      <p:sp>
        <p:nvSpPr>
          <p:cNvPr id="7" name="Text 4"/>
          <p:cNvSpPr/>
          <p:nvPr/>
        </p:nvSpPr>
        <p:spPr>
          <a:xfrm>
            <a:off x="1276678" y="3742011"/>
            <a:ext cx="6869824" cy="2758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优化前端页面的交互和功能，提供良好的用户使用体验。</a:t>
            </a:r>
            <a:endParaRPr lang="en-US" sz="123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后端维护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022" y="1304925"/>
            <a:ext cx="7449207" cy="333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75716" y="1525642"/>
            <a:ext cx="3651031" cy="3678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2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更新和优化后端接口的逻辑和参数。</a:t>
            </a:r>
            <a:endParaRPr lang="en-US" sz="1235" dirty="0"/>
          </a:p>
        </p:txBody>
      </p:sp>
      <p:sp>
        <p:nvSpPr>
          <p:cNvPr id="6" name="Text 3"/>
          <p:cNvSpPr/>
          <p:nvPr/>
        </p:nvSpPr>
        <p:spPr>
          <a:xfrm>
            <a:off x="2775716" y="2638425"/>
            <a:ext cx="3651031" cy="3678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2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修复后端接口的bug和安全漏洞。</a:t>
            </a:r>
            <a:endParaRPr lang="en-US" sz="1235" dirty="0"/>
          </a:p>
        </p:txBody>
      </p:sp>
      <p:sp>
        <p:nvSpPr>
          <p:cNvPr id="7" name="Text 4"/>
          <p:cNvSpPr/>
          <p:nvPr/>
        </p:nvSpPr>
        <p:spPr>
          <a:xfrm>
            <a:off x="2775716" y="3755806"/>
            <a:ext cx="3651031" cy="36786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2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优化后端接口的功能和扩展性。</a:t>
            </a:r>
            <a:endParaRPr lang="en-US" sz="123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内容的更新与调整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022" y="1304925"/>
            <a:ext cx="7449207" cy="333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40392" y="1649796"/>
            <a:ext cx="2795752" cy="57938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及时更新新上映和即将上映的电影信息。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240392" y="2679809"/>
            <a:ext cx="2795752" cy="57938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及时给出电影的用户评价与总体评分。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240392" y="3709823"/>
            <a:ext cx="2795752" cy="57938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3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清除已不在院线播放的电影的售票信息，但保留评价与评分。</a:t>
            </a:r>
            <a:endParaRPr lang="en-US" sz="13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Web使用挖掘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52202" y="1304925"/>
            <a:ext cx="5934846" cy="333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56952" y="3530931"/>
            <a:ext cx="1876054" cy="8868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数据收集：从不同的数据源收集用户的访问日志，如web服务器日志、客户端日志、应用程序服务器日志等，并进行数据清洗和预处理，去除无效和冗余的数据。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3639231" y="984426"/>
            <a:ext cx="1876054" cy="104815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数据可视化：将分析结果以图表或报告的形式展示给决策者或用户，如折线图、柱状图、饼图等展示用户的访问趋势和分布情况，或使用热力图、散点图等展示用户的行为模式和特征。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556952" y="2027062"/>
            <a:ext cx="1876054" cy="8868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r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数据分析：对收集的数据进行统计和建模，计算用户的访问频率、停留时间、点击路径等指标，或使用聚类、分类、关联规则等算法挖掘用户的兴趣和偏好。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806243" y="2027062"/>
            <a:ext cx="1926283" cy="88689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数据应用：根据分析结果对网站或系统进行优化或改进，如调整网站的布局和导航，提供个性化的推荐和服务，增加用户的满意度和忠诚度。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5806244" y="3636096"/>
            <a:ext cx="1780804" cy="56088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注：目的是挖掘用户喜爱的电影类型偏好、观影时间偏好、观影地点偏好和系统的功能使用偏好等。</a:t>
            </a:r>
            <a:endParaRPr lang="en-US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3100" y="2085975"/>
            <a:ext cx="1314450" cy="11144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FBD542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04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3914775" y="1762125"/>
            <a:ext cx="3930015" cy="16764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69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第四章 Web应用性能和可用性分析与调优</a:t>
            </a:r>
            <a:endParaRPr lang="en-US" sz="26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Web应用性能分析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304925"/>
            <a:ext cx="7715250" cy="21717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1600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使用Chrome的Performance和Lightning工具对网页进行性能检测分析（检测中正常使用网页功能</a:t>
            </a:r>
            <a:r>
              <a:rPr lang="en-US" sz="16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）</a:t>
            </a:r>
            <a:endParaRPr lang="en-US" sz="1600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algn="l">
              <a:lnSpc>
                <a:spcPct val="150000"/>
              </a:lnSpc>
              <a:buSzPct val="100000"/>
            </a:pP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Performance概况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Performance性能摘要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Lightning分析报告</a:t>
            </a:r>
            <a:endParaRPr lang="en-US" sz="153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Performance概况</a:t>
            </a:r>
            <a:endParaRPr lang="en-US" sz="2400" dirty="0"/>
          </a:p>
        </p:txBody>
      </p:sp>
      <p:pic>
        <p:nvPicPr>
          <p:cNvPr id="5" name="图片 4" descr="2023-06-03"/>
          <p:cNvPicPr>
            <a:picLocks noChangeAspect="1"/>
          </p:cNvPicPr>
          <p:nvPr/>
        </p:nvPicPr>
        <p:blipFill>
          <a:blip r:embed="rId1"/>
          <a:srcRect l="49759" b="-6944"/>
          <a:stretch>
            <a:fillRect/>
          </a:stretch>
        </p:blipFill>
        <p:spPr>
          <a:xfrm>
            <a:off x="1536700" y="1131726"/>
            <a:ext cx="6469380" cy="3873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3100" y="2085975"/>
            <a:ext cx="1314450" cy="11144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FBD542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01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3914775" y="1762125"/>
            <a:ext cx="4737906" cy="16764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71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第一章 Web应用构建</a:t>
            </a:r>
            <a:endParaRPr lang="en-US" sz="371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Performance性能摘要</a:t>
            </a:r>
            <a:endParaRPr lang="en-US" sz="2400" dirty="0"/>
          </a:p>
        </p:txBody>
      </p:sp>
      <p:pic>
        <p:nvPicPr>
          <p:cNvPr id="5" name="图片 4" descr="2023-06-03 (1)"/>
          <p:cNvPicPr>
            <a:picLocks noChangeAspect="1"/>
          </p:cNvPicPr>
          <p:nvPr/>
        </p:nvPicPr>
        <p:blipFill>
          <a:blip r:embed="rId1"/>
          <a:srcRect l="53714" t="36024" r="31127" b="32176"/>
          <a:stretch>
            <a:fillRect/>
          </a:stretch>
        </p:blipFill>
        <p:spPr>
          <a:xfrm>
            <a:off x="1313854" y="1062037"/>
            <a:ext cx="6516292" cy="3845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Lightning分析报告</a:t>
            </a:r>
            <a:endParaRPr lang="en-US" sz="2400" dirty="0"/>
          </a:p>
        </p:txBody>
      </p:sp>
      <p:pic>
        <p:nvPicPr>
          <p:cNvPr id="5" name="图片 4" descr="2023-06-03 (3)"/>
          <p:cNvPicPr>
            <a:picLocks noChangeAspect="1"/>
          </p:cNvPicPr>
          <p:nvPr/>
        </p:nvPicPr>
        <p:blipFill>
          <a:blip r:embed="rId1"/>
          <a:srcRect l="69520" b="12473"/>
          <a:stretch>
            <a:fillRect/>
          </a:stretch>
        </p:blipFill>
        <p:spPr>
          <a:xfrm>
            <a:off x="2283777" y="944562"/>
            <a:ext cx="5037240" cy="406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Web性能优化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304925"/>
            <a:ext cx="7715250" cy="1714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16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根据性能分析结果，可以看出，在检测时间内实现功能时，大部分时间花费在了渲染（Rendering）这一步上。为此，可以采取以下优化措施：</a:t>
            </a:r>
            <a:endParaRPr lang="en-US" sz="1600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algn="l">
              <a:lnSpc>
                <a:spcPct val="150000"/>
              </a:lnSpc>
              <a:buSzPct val="100000"/>
            </a:pP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将CSS放在页面最上面，Javascript放在页面最下面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Javascript加载优化</a:t>
            </a:r>
            <a:endParaRPr lang="en-US" sz="153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优化一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304925"/>
            <a:ext cx="7715250" cy="7096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l">
              <a:lnSpc>
                <a:spcPct val="150000"/>
              </a:lnSpc>
              <a:buSzPct val="100000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切确的说，建议将CSS文件放在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&lt;head&gt;</a:t>
            </a: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里，将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&lt;script&gt;</a:t>
            </a: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移到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&lt;body&gt;</a:t>
            </a: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标签最底部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。</a:t>
            </a: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algn="l">
              <a:lnSpc>
                <a:spcPct val="150000"/>
              </a:lnSpc>
              <a:buSzPct val="100000"/>
            </a:pPr>
            <a:r>
              <a:rPr lang="zh-CN" alt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理由如下：</a:t>
            </a:r>
            <a:endParaRPr lang="en-US" sz="1535" dirty="0"/>
          </a:p>
        </p:txBody>
      </p:sp>
      <p:sp>
        <p:nvSpPr>
          <p:cNvPr id="5" name="Text 2"/>
          <p:cNvSpPr/>
          <p:nvPr/>
        </p:nvSpPr>
        <p:spPr>
          <a:xfrm>
            <a:off x="714375" y="2486025"/>
            <a:ext cx="7715250" cy="20097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将CSS文件放在里：这样可以使尽量多的CSS在渲染前被加载、解析，减少Reflow和Repaint的影响。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将移到标签最底部：与CSS相反，Javascript建议放在标签最底部。这样可以避免阻塞页面渲染，确保需要显示的部分不会被阻塞。</a:t>
            </a:r>
            <a:endParaRPr lang="en-US" sz="153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优化二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2654935"/>
            <a:ext cx="7715250" cy="13049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给&lt;script&gt;</a:t>
            </a: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添加defer属性（仅适用于IE和Firefox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 3.5以上版本），使脚本在页面加载完毕后执行。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给&lt;script&gt;</a:t>
            </a: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添加async属性（仅适用于外部脚本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），使脚本异步执行。</a:t>
            </a:r>
            <a:endParaRPr lang="en-US" sz="1535" dirty="0"/>
          </a:p>
        </p:txBody>
      </p:sp>
      <p:sp>
        <p:nvSpPr>
          <p:cNvPr id="7" name="Text 2"/>
          <p:cNvSpPr/>
          <p:nvPr/>
        </p:nvSpPr>
        <p:spPr>
          <a:xfrm>
            <a:off x="233680" y="1242219"/>
            <a:ext cx="7715250" cy="130492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66700" indent="266700" algn="just"/>
            <a:r>
              <a:rPr lang="zh-CN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因为页面加载时遇到</a:t>
            </a:r>
            <a:r>
              <a:rPr lang="en-US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&lt;script&gt;</a:t>
            </a:r>
            <a:r>
              <a:rPr lang="zh-CN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标签会立即加载执行并暂停页面的渲染，然后建议将</a:t>
            </a:r>
            <a:r>
              <a:rPr lang="en-US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&lt;script&gt;</a:t>
            </a:r>
            <a:r>
              <a:rPr lang="zh-CN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移到</a:t>
            </a:r>
            <a:r>
              <a:rPr lang="en-US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&lt;</a:t>
            </a:r>
            <a:r>
              <a:rPr lang="en-US" altLang="zh-CN" sz="16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body</a:t>
            </a:r>
            <a:r>
              <a:rPr lang="en-US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&gt;</a:t>
            </a:r>
            <a:r>
              <a:rPr lang="zh-CN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标签最底部。但是总有些特殊需求必须要求某一些</a:t>
            </a:r>
            <a:r>
              <a:rPr lang="en-US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&lt;script&gt;</a:t>
            </a:r>
            <a:r>
              <a:rPr lang="zh-CN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放在</a:t>
            </a:r>
            <a:r>
              <a:rPr lang="en-US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&lt;head&gt;</a:t>
            </a:r>
            <a:r>
              <a:rPr lang="zh-CN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里。面对这种情况，如果这些</a:t>
            </a:r>
            <a:r>
              <a:rPr lang="en-US" altLang="zh-CN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Javascript</a:t>
            </a:r>
            <a:r>
              <a:rPr lang="zh-CN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不需要一定要立即执行的话，我们可以对这些</a:t>
            </a:r>
            <a:r>
              <a:rPr lang="en-US" altLang="zh-CN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Javascript</a:t>
            </a:r>
            <a:r>
              <a:rPr lang="zh-CN" altLang="zh-CN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做延迟执行处理：</a:t>
            </a:r>
            <a:endParaRPr lang="zh-CN" altLang="zh-CN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81794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2400" b="1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Web应用可用性分析</a:t>
            </a:r>
            <a:r>
              <a:rPr lang="en-US" altLang="zh-CN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 </a:t>
            </a:r>
            <a:r>
              <a:rPr lang="zh-CN" alt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现状</a:t>
            </a:r>
            <a:endParaRPr lang="en-US" altLang="zh-CN" sz="2400" dirty="0"/>
          </a:p>
        </p:txBody>
      </p:sp>
      <p:sp>
        <p:nvSpPr>
          <p:cNvPr id="5" name="Text 2"/>
          <p:cNvSpPr/>
          <p:nvPr/>
        </p:nvSpPr>
        <p:spPr>
          <a:xfrm>
            <a:off x="453887" y="1249745"/>
            <a:ext cx="1977259" cy="2483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1. 登录窗口</a:t>
            </a:r>
            <a:endParaRPr lang="en-US" sz="1110" dirty="0"/>
          </a:p>
        </p:txBody>
      </p:sp>
      <p:sp>
        <p:nvSpPr>
          <p:cNvPr id="6" name="Text 3"/>
          <p:cNvSpPr/>
          <p:nvPr/>
        </p:nvSpPr>
        <p:spPr>
          <a:xfrm>
            <a:off x="623148" y="3458565"/>
            <a:ext cx="1807998" cy="9630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zh-CN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提供两种选项</a:t>
            </a:r>
            <a:r>
              <a:rPr lang="en-US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,</a:t>
            </a:r>
            <a:r>
              <a:rPr lang="zh-CN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以管理员身份登录或者以会员身份登录</a:t>
            </a:r>
            <a:r>
              <a:rPr lang="en-US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,</a:t>
            </a:r>
            <a:r>
              <a:rPr lang="zh-CN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输入</a:t>
            </a:r>
            <a:r>
              <a:rPr lang="en-US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id</a:t>
            </a:r>
            <a:r>
              <a:rPr lang="zh-CN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与密码即可进入相应系统界面</a:t>
            </a:r>
            <a:endParaRPr lang="zh-CN" altLang="zh-CN" sz="1110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en-US" sz="1110" dirty="0"/>
          </a:p>
        </p:txBody>
      </p:sp>
      <p:sp>
        <p:nvSpPr>
          <p:cNvPr id="7" name="Text 4"/>
          <p:cNvSpPr/>
          <p:nvPr/>
        </p:nvSpPr>
        <p:spPr>
          <a:xfrm>
            <a:off x="3297816" y="1249744"/>
            <a:ext cx="1977259" cy="2483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2. 管理员界面</a:t>
            </a:r>
            <a:endParaRPr lang="en-US" sz="1110" dirty="0"/>
          </a:p>
        </p:txBody>
      </p:sp>
      <p:sp>
        <p:nvSpPr>
          <p:cNvPr id="9" name="Text 6"/>
          <p:cNvSpPr/>
          <p:nvPr/>
        </p:nvSpPr>
        <p:spPr>
          <a:xfrm>
            <a:off x="6420467" y="1260279"/>
            <a:ext cx="1977259" cy="2483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3. 用户界面</a:t>
            </a:r>
            <a:endParaRPr lang="en-US" sz="1110" dirty="0"/>
          </a:p>
        </p:txBody>
      </p:sp>
      <p:sp>
        <p:nvSpPr>
          <p:cNvPr id="10" name="Text 7"/>
          <p:cNvSpPr/>
          <p:nvPr/>
        </p:nvSpPr>
        <p:spPr>
          <a:xfrm>
            <a:off x="6152243" y="3282955"/>
            <a:ext cx="2406541" cy="96309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algn="ctr">
              <a:lnSpc>
                <a:spcPct val="150000"/>
              </a:lnSpc>
            </a:pPr>
            <a:r>
              <a:rPr lang="zh-CN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会员界面下</a:t>
            </a:r>
            <a:r>
              <a:rPr lang="en-US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,</a:t>
            </a:r>
            <a:r>
              <a:rPr lang="zh-CN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会员可查看自己的会员卡信息以及电影票信息</a:t>
            </a:r>
            <a:r>
              <a:rPr lang="en-US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,</a:t>
            </a:r>
            <a:r>
              <a:rPr lang="zh-CN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还可以通过积分兑换商品</a:t>
            </a:r>
            <a:endParaRPr lang="zh-CN" altLang="zh-CN" sz="1110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sz="1110" dirty="0"/>
          </a:p>
        </p:txBody>
      </p:sp>
      <p:pic>
        <p:nvPicPr>
          <p:cNvPr id="11" name="图片 10" descr="2023-06-03 (5)"/>
          <p:cNvPicPr>
            <a:picLocks noChangeAspect="1"/>
          </p:cNvPicPr>
          <p:nvPr/>
        </p:nvPicPr>
        <p:blipFill>
          <a:blip r:embed="rId1"/>
          <a:srcRect l="68486" t="31157" r="18530" b="31375"/>
          <a:stretch>
            <a:fillRect/>
          </a:stretch>
        </p:blipFill>
        <p:spPr>
          <a:xfrm>
            <a:off x="438472" y="1631402"/>
            <a:ext cx="2150220" cy="1745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 descr="2023-06-03 (6)"/>
          <p:cNvPicPr>
            <a:picLocks noChangeAspect="1"/>
          </p:cNvPicPr>
          <p:nvPr/>
        </p:nvPicPr>
        <p:blipFill>
          <a:blip r:embed="rId2"/>
          <a:srcRect l="50030" b="3626"/>
          <a:stretch>
            <a:fillRect/>
          </a:stretch>
        </p:blipFill>
        <p:spPr>
          <a:xfrm>
            <a:off x="2845631" y="1652332"/>
            <a:ext cx="2712369" cy="147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3"/>
          <p:cNvSpPr/>
          <p:nvPr/>
        </p:nvSpPr>
        <p:spPr>
          <a:xfrm>
            <a:off x="3297816" y="3471317"/>
            <a:ext cx="1807998" cy="83652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266700" algn="ctr"/>
            <a:r>
              <a:rPr lang="zh-CN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管理员系统下提供多种可操作功能</a:t>
            </a:r>
            <a:r>
              <a:rPr lang="en-US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,</a:t>
            </a:r>
            <a:r>
              <a:rPr lang="zh-CN" altLang="zh-CN" sz="111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点击可进入相应的功能块进行操作</a:t>
            </a:r>
            <a:endParaRPr lang="zh-CN" altLang="zh-CN" sz="1110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pPr algn="ctr">
              <a:lnSpc>
                <a:spcPct val="150000"/>
              </a:lnSpc>
            </a:pPr>
            <a:endParaRPr lang="en-US" sz="1110" dirty="0"/>
          </a:p>
        </p:txBody>
      </p:sp>
      <p:pic>
        <p:nvPicPr>
          <p:cNvPr id="14" name="图片 13" descr="2023-06-03 (7)"/>
          <p:cNvPicPr>
            <a:picLocks noChangeAspect="1"/>
          </p:cNvPicPr>
          <p:nvPr/>
        </p:nvPicPr>
        <p:blipFill>
          <a:blip r:embed="rId3"/>
          <a:srcRect l="49494" b="1457"/>
          <a:stretch>
            <a:fillRect/>
          </a:stretch>
        </p:blipFill>
        <p:spPr>
          <a:xfrm>
            <a:off x="5972487" y="1651461"/>
            <a:ext cx="2712368" cy="1488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87" y="319087"/>
            <a:ext cx="7891462" cy="5286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24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分析</a:t>
            </a:r>
            <a:endParaRPr lang="en-US" sz="2240" dirty="0"/>
          </a:p>
        </p:txBody>
      </p:sp>
      <p:sp>
        <p:nvSpPr>
          <p:cNvPr id="4" name="Text 1"/>
          <p:cNvSpPr/>
          <p:nvPr/>
        </p:nvSpPr>
        <p:spPr>
          <a:xfrm>
            <a:off x="1462087" y="1524000"/>
            <a:ext cx="5610225" cy="3810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8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登录界面虽然清晰明了，但缺少一点色彩美感。</a:t>
            </a:r>
            <a:endParaRPr lang="en-US" sz="1280" dirty="0"/>
          </a:p>
        </p:txBody>
      </p:sp>
      <p:sp>
        <p:nvSpPr>
          <p:cNvPr id="5" name="Text 2"/>
          <p:cNvSpPr/>
          <p:nvPr/>
        </p:nvSpPr>
        <p:spPr>
          <a:xfrm>
            <a:off x="1462087" y="3819525"/>
            <a:ext cx="5610225" cy="3810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8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用户界面不够美观，功能略少。</a:t>
            </a:r>
            <a:endParaRPr lang="en-US" sz="1280" dirty="0"/>
          </a:p>
        </p:txBody>
      </p:sp>
      <p:sp>
        <p:nvSpPr>
          <p:cNvPr id="6" name="Text 3"/>
          <p:cNvSpPr/>
          <p:nvPr/>
        </p:nvSpPr>
        <p:spPr>
          <a:xfrm>
            <a:off x="1738312" y="2686050"/>
            <a:ext cx="5610225" cy="3810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28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管理员界面功能一目了然，但有些冗杂。</a:t>
            </a:r>
            <a:endParaRPr lang="en-US" sz="128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022" y="1304925"/>
            <a:ext cx="7449207" cy="333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54186" y="2054444"/>
            <a:ext cx="3638353" cy="5150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设置一个更美观的主页，包括添加动画、图片、视频等美化界面，并提供注册功能、内容推介、功能推介和更新内容等模块。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254186" y="2569451"/>
            <a:ext cx="3638353" cy="5150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提供更清晰的网站导航，添加帮助功能和搜索框，方便用户查找和使用功能。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5254186" y="3158030"/>
            <a:ext cx="3638353" cy="26159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为移动端用户适配网页界面。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5254186" y="3608661"/>
            <a:ext cx="3638353" cy="5150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0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开放用户测试，并在网页上设置体验问卷，通过收集的信息进行改进。</a:t>
            </a:r>
            <a:endParaRPr lang="en-US" sz="1000" dirty="0"/>
          </a:p>
        </p:txBody>
      </p:sp>
      <p:sp>
        <p:nvSpPr>
          <p:cNvPr id="9" name="Shape 0"/>
          <p:cNvSpPr/>
          <p:nvPr/>
        </p:nvSpPr>
        <p:spPr>
          <a:xfrm>
            <a:off x="0" y="-8868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10" name="Text 1"/>
          <p:cNvSpPr/>
          <p:nvPr/>
        </p:nvSpPr>
        <p:spPr>
          <a:xfrm>
            <a:off x="762000" y="129245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Web可用性优化</a:t>
            </a:r>
            <a:endParaRPr 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43100" y="2085975"/>
            <a:ext cx="1314450" cy="11144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FBD542"/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05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3914775" y="1762125"/>
            <a:ext cx="3930015" cy="16764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71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第五章 Web应用安全性分析</a:t>
            </a:r>
            <a:endParaRPr lang="en-US" sz="371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已实现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022" y="1304925"/>
            <a:ext cx="7449207" cy="333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3265" y="1378585"/>
            <a:ext cx="2868295" cy="11188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54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1、身份验证</a:t>
            </a:r>
            <a:endParaRPr lang="en-US" sz="154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sz="1545" dirty="0"/>
              <a:t>在未登录的情况下会自动跳转至登录页面</a:t>
            </a:r>
            <a:endParaRPr lang="zh-CN" sz="1545" dirty="0"/>
          </a:p>
        </p:txBody>
      </p:sp>
      <p:sp>
        <p:nvSpPr>
          <p:cNvPr id="6" name="Text 3"/>
          <p:cNvSpPr/>
          <p:nvPr/>
        </p:nvSpPr>
        <p:spPr>
          <a:xfrm>
            <a:off x="799771" y="3355756"/>
            <a:ext cx="2463363" cy="68974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54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2、sql</a:t>
            </a:r>
            <a:r>
              <a:rPr lang="zh-CN" altLang="en-US" sz="154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注入</a:t>
            </a:r>
            <a:endParaRPr lang="zh-CN" altLang="en-US" sz="154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CN" altLang="en-US" sz="154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使用</a:t>
            </a:r>
            <a:r>
              <a:rPr lang="en-US" altLang="zh-CN" sz="154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mybatis</a:t>
            </a:r>
            <a:r>
              <a:rPr lang="zh-CN" altLang="en-US" sz="154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框架实现防止</a:t>
            </a:r>
            <a:r>
              <a:rPr lang="en-US" altLang="zh-CN" sz="154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sql</a:t>
            </a:r>
            <a:r>
              <a:rPr lang="zh-CN" altLang="en-US" sz="154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的注入</a:t>
            </a:r>
            <a:endParaRPr lang="zh-CN" altLang="en-US" sz="154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980714" y="3355756"/>
            <a:ext cx="3163285" cy="68974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54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3、</a:t>
            </a:r>
            <a:r>
              <a:rPr lang="zh-CN" altLang="en-US" sz="154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交易记录</a:t>
            </a:r>
            <a:endParaRPr lang="zh-CN" altLang="en-US" sz="154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154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每一笔交易会在后台记录方便管理员追踪</a:t>
            </a:r>
            <a:endParaRPr lang="zh-CN" altLang="en-US" sz="154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第一章 Web应用构建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022" y="1304925"/>
            <a:ext cx="7449207" cy="333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03106" y="1603813"/>
            <a:ext cx="2772760" cy="2483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前端</a:t>
            </a:r>
            <a:endParaRPr lang="en-US" sz="1600" dirty="0">
              <a:solidFill>
                <a:srgbClr val="000000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03106" y="2128016"/>
            <a:ext cx="2772760" cy="2483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619625" y="1603813"/>
            <a:ext cx="2772760" cy="2483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后端</a:t>
            </a:r>
            <a:endParaRPr lang="en-US" sz="1600" dirty="0">
              <a:solidFill>
                <a:srgbClr val="000000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4619625" y="2128016"/>
            <a:ext cx="2772760" cy="24830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>
              <a:lnSpc>
                <a:spcPct val="1500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项目展示</a:t>
            </a:r>
            <a:endParaRPr lang="en-US" sz="1600" dirty="0">
              <a:solidFill>
                <a:srgbClr val="000000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身份验证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304925"/>
            <a:ext cx="7715250" cy="16002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​在进行注册的时候，我们会验证用户名密码的强度，密码必须为大小写字母加数字的组合且必须大于6位，否则不允许进行注册</a:t>
            </a:r>
            <a:r>
              <a:rPr lang="zh-CN" alt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。</a:t>
            </a:r>
            <a:endParaRPr lang="en-US" sz="153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输入验证和数据过滤</a:t>
            </a:r>
            <a:endParaRPr 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b="15141"/>
          <a:stretch>
            <a:fillRect/>
          </a:stretch>
        </p:blipFill>
        <p:spPr>
          <a:xfrm>
            <a:off x="4715520" y="910591"/>
            <a:ext cx="4177020" cy="4171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483108" y="1208479"/>
            <a:ext cx="35890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我们在Springboot里配置</a:t>
            </a:r>
            <a:endParaRPr lang="en-US" altLang="zh-CN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r>
              <a:rPr lang="zh-CN" altLang="en-US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防止xss攻击和sql注入的代码。</a:t>
            </a:r>
            <a:endParaRPr lang="en-US" altLang="zh-CN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endParaRPr lang="en-US" altLang="zh-CN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r>
              <a:rPr lang="zh-CN" altLang="en-US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</a:rPr>
              <a:t>右侧展示了主要代码部分</a:t>
            </a:r>
            <a:endParaRPr lang="en-US" altLang="zh-CN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zh-CN" altLang="en-US" sz="2400" b="1" dirty="0"/>
              <a:t>未实现</a:t>
            </a:r>
            <a:endParaRPr lang="en-US" sz="2400" b="1" dirty="0"/>
          </a:p>
        </p:txBody>
      </p:sp>
      <p:sp>
        <p:nvSpPr>
          <p:cNvPr id="4" name="Text 2"/>
          <p:cNvSpPr/>
          <p:nvPr/>
        </p:nvSpPr>
        <p:spPr>
          <a:xfrm>
            <a:off x="838200" y="1885950"/>
            <a:ext cx="7715250" cy="6858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由于时间限制，我们还没有使用安全的通信协议HTTPS进行数据传输，以保护敏感信息的机密性和完整性。</a:t>
            </a:r>
            <a:endParaRPr lang="en-US" sz="1535" dirty="0"/>
          </a:p>
        </p:txBody>
      </p:sp>
      <p:sp>
        <p:nvSpPr>
          <p:cNvPr id="6" name="文本框 5"/>
          <p:cNvSpPr txBox="1"/>
          <p:nvPr/>
        </p:nvSpPr>
        <p:spPr>
          <a:xfrm>
            <a:off x="838200" y="13737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数据传输和通信安全</a:t>
            </a:r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76337" y="1733550"/>
            <a:ext cx="3395663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400" b="1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THE END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1176337" y="2176463"/>
            <a:ext cx="3395663" cy="10334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45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THANKS</a:t>
            </a:r>
            <a:endParaRPr lang="en-US" sz="4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前端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975741"/>
            <a:ext cx="7715250" cy="24003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项目前端是采用Vue 2进行开发，使用Vue官方脚手架Vue CLI快速创建前端项目。界面框架采用了Element-UI，生成统一的界面样式。引入了Vue Router定义了路由的规则，使用Vuex用来管理数据的状态，实现组件之间的通信。使用Axios接收后端传来的数据并将请求发送回后端。</a:t>
            </a: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前端构建及相关依赖展示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：</a:t>
            </a: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2605087"/>
            <a:ext cx="3806930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后端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304925"/>
            <a:ext cx="7715250" cy="24003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项目后端使用Spring Boot框架创建后端项目，提供RESTful API来处理前端的请求。使用MyBatis框架来操作数据库。使用Maven来管理项目的依赖和构建过程，配置相关的插件和参数。使用Redis缓存技术来提高系统的性能和响应速度。使用Nginx服务器来部署和运行项目，配置好相关的代理规则。</a:t>
            </a: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algn="l">
              <a:lnSpc>
                <a:spcPct val="150000"/>
              </a:lnSpc>
              <a:buSzPct val="100000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pPr algn="l">
              <a:lnSpc>
                <a:spcPct val="150000"/>
              </a:lnSpc>
              <a:buSzPct val="100000"/>
            </a:pP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后端及相关依赖展示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：</a:t>
            </a:r>
            <a:endParaRPr lang="en-US" sz="1535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3727" y="2873896"/>
            <a:ext cx="3386336" cy="2164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数据库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304925"/>
            <a:ext cx="7715250" cy="17145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数据库使用MySQL进行搭建，划分有管理员信息表、用户信息表、会员卡表、电影表、赠品表、消费信息表等表格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。</a:t>
            </a: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>
              <a:solidFill>
                <a:srgbClr val="383838"/>
              </a:solidFill>
              <a:latin typeface="Noto Sans SC" panose="020B0500000000000000" pitchFamily="34" charset="-122"/>
              <a:ea typeface="Noto Sans SC" panose="020B05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 err="1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数据库部分表格展示</a:t>
            </a: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：</a:t>
            </a:r>
            <a:endParaRPr lang="en-US" sz="1535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680" y="2861117"/>
            <a:ext cx="4118714" cy="2010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项目展示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5022" y="1304925"/>
            <a:ext cx="7449207" cy="33337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03106" y="1603813"/>
            <a:ext cx="2772760" cy="2299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登录界面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03106" y="2109623"/>
            <a:ext cx="2772760" cy="2299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充值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03106" y="2610835"/>
            <a:ext cx="2772760" cy="2299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管理员首页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03106" y="3116646"/>
            <a:ext cx="2772760" cy="2299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会员卡管理界面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203106" y="3617858"/>
            <a:ext cx="2772760" cy="2299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会员关怀界面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619625" y="1603813"/>
            <a:ext cx="2772760" cy="2299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会员界面设计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619625" y="2109623"/>
            <a:ext cx="2772760" cy="2299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消费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619625" y="2610835"/>
            <a:ext cx="2772760" cy="2299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会员管理界面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619625" y="3116646"/>
            <a:ext cx="2772760" cy="22991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商品管理界面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33438"/>
          </a:xfrm>
          <a:prstGeom prst="rect">
            <a:avLst/>
          </a:prstGeom>
          <a:solidFill>
            <a:srgbClr val="FED443"/>
          </a:solidFill>
        </p:spPr>
      </p:sp>
      <p:sp>
        <p:nvSpPr>
          <p:cNvPr id="3" name="Text 1"/>
          <p:cNvSpPr/>
          <p:nvPr/>
        </p:nvSpPr>
        <p:spPr>
          <a:xfrm>
            <a:off x="762000" y="138113"/>
            <a:ext cx="8130540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登录界面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62000" y="1304925"/>
            <a:ext cx="7715250" cy="10287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此系统同时给管理员和会员进行开放。在登录界面，首先选择自己的角色类型。管理员输入正确的ID和密码可以进入管理员操作界面，会员输入自己的姓名和密码可以进入用户界面。</a:t>
            </a:r>
            <a:endParaRPr lang="en-US" sz="1535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2427" y="2185689"/>
            <a:ext cx="3414395" cy="2281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a81fb2fd-0b73-4487-b6ba-95bff38bd7f1"/>
  <p:tag name="COMMONDATA" val="eyJoZGlkIjoiNjg0NDU2ZGJhMTA1ZGFkZmNiM2NjZWNkNDQzNzhiNzk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3817</Words>
  <Application>WPS 演示</Application>
  <PresentationFormat>全屏显示(16:9)</PresentationFormat>
  <Paragraphs>332</Paragraphs>
  <Slides>43</Slides>
  <Notes>62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Arial</vt:lpstr>
      <vt:lpstr>宋体</vt:lpstr>
      <vt:lpstr>Wingdings</vt:lpstr>
      <vt:lpstr>Noto Sans SC</vt:lpstr>
      <vt:lpstr>Noto Sans SC</vt:lpstr>
      <vt:lpstr>Roboto</vt:lpstr>
      <vt:lpstr>Roboto</vt:lpstr>
      <vt:lpstr>Roboto</vt:lpstr>
      <vt:lpstr>Calibri</vt:lpstr>
      <vt:lpstr>微软雅黑</vt:lpstr>
      <vt:lpstr>Arial Unicode MS</vt:lpstr>
      <vt:lpstr>等线</vt:lpstr>
      <vt:lpstr>Microsoft JhengHei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杨磊</dc:creator>
  <cp:lastModifiedBy>Patrickstar</cp:lastModifiedBy>
  <cp:revision>25</cp:revision>
  <dcterms:created xsi:type="dcterms:W3CDTF">2023-06-04T06:57:00Z</dcterms:created>
  <dcterms:modified xsi:type="dcterms:W3CDTF">2023-06-06T11:27:52Z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C489C765497C41798597C3F6EBC66A49_12</vt:lpwstr>
  </property>
  <property fmtid="{D5CDD505-2E9C-101B-9397-08002B2CF9AE}" pid="3" name="KSOProductBuildVer">
    <vt:lpwstr>2052-11.1.0.14309</vt:lpwstr>
  </property>
</Properties>
</file>